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21"/>
  </p:notesMasterIdLst>
  <p:handoutMasterIdLst>
    <p:handoutMasterId r:id="rId22"/>
  </p:handoutMasterIdLst>
  <p:sldIdLst>
    <p:sldId id="757" r:id="rId3"/>
    <p:sldId id="758" r:id="rId4"/>
    <p:sldId id="282" r:id="rId5"/>
    <p:sldId id="283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759" r:id="rId20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3D0"/>
    <a:srgbClr val="1742A1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9177" autoAdjust="0"/>
  </p:normalViewPr>
  <p:slideViewPr>
    <p:cSldViewPr snapToGrid="0" snapToObjects="1">
      <p:cViewPr varScale="1">
        <p:scale>
          <a:sx n="68" d="100"/>
          <a:sy n="68" d="100"/>
        </p:scale>
        <p:origin x="1680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>
                <a:latin typeface="+mj-lt"/>
                <a:ea typeface="+mj-ea"/>
                <a:cs typeface="+mj-cs"/>
              </a:rPr>
              <a:t>BAN 6025</a:t>
            </a:r>
            <a:endParaRPr lang="en-US" sz="1800" cap="small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338754" y="4860974"/>
            <a:ext cx="6666701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CFC4-4FED-4F4B-9FAD-C9EF69F2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66" y="685799"/>
            <a:ext cx="7200900" cy="857250"/>
          </a:xfrm>
        </p:spPr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96720-55E1-4444-BB68-10925DF86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05" y="1762197"/>
            <a:ext cx="5861206" cy="34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CFC4-4FED-4F4B-9FAD-C9EF69F2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66" y="685799"/>
            <a:ext cx="7200900" cy="857250"/>
          </a:xfrm>
        </p:spPr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39E59-D958-4EA7-98CF-EBB05A107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05" y="1701781"/>
            <a:ext cx="5770066" cy="337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3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CFC4-4FED-4F4B-9FAD-C9EF69F2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66" y="685799"/>
            <a:ext cx="7200900" cy="857250"/>
          </a:xfrm>
        </p:spPr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6E509-F720-4D79-B27C-803EE9EEE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05" y="1762197"/>
            <a:ext cx="5740890" cy="336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1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CFC4-4FED-4F4B-9FAD-C9EF69F2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66" y="685799"/>
            <a:ext cx="7200900" cy="857250"/>
          </a:xfrm>
        </p:spPr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E8196-A584-4303-BAB3-911C755A5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05" y="1762198"/>
            <a:ext cx="5675423" cy="33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6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CFC4-4FED-4F4B-9FAD-C9EF69F2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66" y="685799"/>
            <a:ext cx="7200900" cy="857250"/>
          </a:xfrm>
        </p:spPr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B44E3-0B70-49F6-8DCA-9525426A0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05" y="1762198"/>
            <a:ext cx="5675423" cy="33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3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CFC4-4FED-4F4B-9FAD-C9EF69F2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66" y="685799"/>
            <a:ext cx="7200900" cy="857250"/>
          </a:xfrm>
        </p:spPr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0EC64-20C8-473E-A12F-E9A44D505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04" y="1762198"/>
            <a:ext cx="5704796" cy="333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8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CFC4-4FED-4F4B-9FAD-C9EF69F2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66" y="685799"/>
            <a:ext cx="7200900" cy="857250"/>
          </a:xfrm>
        </p:spPr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256B3-91D2-4614-B8EC-78763963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04" y="1762198"/>
            <a:ext cx="5680733" cy="332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4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CFC4-4FED-4F4B-9FAD-C9EF69F2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66" y="685799"/>
            <a:ext cx="7200900" cy="857250"/>
          </a:xfrm>
        </p:spPr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BE61B9-EB43-4AD5-A07F-6792B1DD2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05" y="1762198"/>
            <a:ext cx="5764954" cy="337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F628-66F7-44E9-92A9-18B2D50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on the K-Means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9CA59-5E67-4FCC-9CFF-48264B99C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k-means method is relatively efficient in most cases.  However,</a:t>
            </a:r>
          </a:p>
          <a:p>
            <a:pPr lvl="1"/>
            <a:r>
              <a:rPr lang="en-US" dirty="0"/>
              <a:t>Only applicable when </a:t>
            </a:r>
            <a:r>
              <a:rPr lang="en-US" i="1" dirty="0"/>
              <a:t>mean</a:t>
            </a:r>
            <a:r>
              <a:rPr lang="en-US" dirty="0"/>
              <a:t> is defined (what about categorical data?)</a:t>
            </a:r>
          </a:p>
          <a:p>
            <a:pPr lvl="1"/>
            <a:r>
              <a:rPr lang="en-US" dirty="0"/>
              <a:t>Need to specify </a:t>
            </a:r>
            <a:r>
              <a:rPr lang="en-US" i="1" dirty="0"/>
              <a:t>k</a:t>
            </a:r>
            <a:r>
              <a:rPr lang="en-US" dirty="0"/>
              <a:t>, the </a:t>
            </a:r>
            <a:r>
              <a:rPr lang="en-US" i="1" dirty="0"/>
              <a:t>number of clusters</a:t>
            </a:r>
            <a:r>
              <a:rPr lang="en-US" dirty="0"/>
              <a:t>, in advance</a:t>
            </a:r>
          </a:p>
          <a:p>
            <a:pPr lvl="1"/>
            <a:r>
              <a:rPr lang="en-US" dirty="0"/>
              <a:t>Has trouble with noisy data and </a:t>
            </a:r>
            <a:r>
              <a:rPr lang="en-US" i="1" dirty="0"/>
              <a:t>outliers</a:t>
            </a:r>
          </a:p>
          <a:p>
            <a:pPr lvl="1"/>
            <a:r>
              <a:rPr lang="en-US" dirty="0"/>
              <a:t>Not suitable to discover clusters with </a:t>
            </a:r>
            <a:r>
              <a:rPr lang="en-US" i="1" dirty="0"/>
              <a:t>non-convex </a:t>
            </a:r>
            <a:r>
              <a:rPr lang="en-US" dirty="0"/>
              <a:t>shapes.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8DD33-ABE8-4C0B-962B-71141D6A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19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2FC4-42BB-4B6D-9D48-74E7A05E2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49E29-9F8D-46B2-9502-1D96150D0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number of clusters, </a:t>
            </a:r>
            <a:r>
              <a:rPr lang="en-US" i="1" dirty="0"/>
              <a:t>k</a:t>
            </a:r>
            <a:r>
              <a:rPr lang="en-US" dirty="0"/>
              <a:t>, the </a:t>
            </a:r>
            <a:r>
              <a:rPr lang="en-US" i="1" dirty="0"/>
              <a:t>k-means algorithm </a:t>
            </a:r>
            <a:r>
              <a:rPr lang="en-US" dirty="0"/>
              <a:t>consists of four steps:</a:t>
            </a:r>
          </a:p>
          <a:p>
            <a:pPr lvl="1"/>
            <a:r>
              <a:rPr lang="en-US" dirty="0"/>
              <a:t>Select initial centroids at random</a:t>
            </a:r>
          </a:p>
          <a:p>
            <a:pPr lvl="1"/>
            <a:r>
              <a:rPr lang="en-US" dirty="0"/>
              <a:t>Assign each object to the cluster with the nearest centroid</a:t>
            </a:r>
          </a:p>
          <a:p>
            <a:pPr lvl="1"/>
            <a:r>
              <a:rPr lang="en-US" dirty="0"/>
              <a:t>Compute each centroid as the mean of the objects assigned to it</a:t>
            </a:r>
          </a:p>
          <a:p>
            <a:pPr lvl="1"/>
            <a:r>
              <a:rPr lang="en-US" dirty="0"/>
              <a:t>Repeat previous 2 steps until no change: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5AD0C-EEB4-49A6-BD66-FED82AA7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650AD-81A8-4ACC-ADEE-DA42EB6AA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59" y="4547277"/>
            <a:ext cx="5397481" cy="118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5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971550" y="1143000"/>
            <a:ext cx="7200900" cy="514350"/>
          </a:xfrm>
        </p:spPr>
        <p:txBody>
          <a:bodyPr/>
          <a:lstStyle/>
          <a:p>
            <a:pPr eaLnBrk="1" hangingPunct="1"/>
            <a:r>
              <a:rPr lang="en-US" altLang="en-US" i="1" dirty="0"/>
              <a:t>k</a:t>
            </a:r>
            <a:r>
              <a:rPr lang="en-US" altLang="en-US" dirty="0"/>
              <a:t>-means clustering algorithm</a:t>
            </a:r>
          </a:p>
        </p:txBody>
      </p:sp>
      <p:sp>
        <p:nvSpPr>
          <p:cNvPr id="4123" name="Rectangle 27"/>
          <p:cNvSpPr>
            <a:spLocks noChangeArrowheads="1"/>
          </p:cNvSpPr>
          <p:nvPr/>
        </p:nvSpPr>
        <p:spPr bwMode="auto">
          <a:xfrm>
            <a:off x="2632802" y="1657350"/>
            <a:ext cx="1287597" cy="300082"/>
          </a:xfrm>
          <a:prstGeom prst="rect">
            <a:avLst/>
          </a:prstGeom>
          <a:noFill/>
          <a:ln w="28575">
            <a:noFill/>
            <a:miter lim="800000"/>
            <a:headEnd/>
            <a:tailEnd type="none" w="med" len="lg"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350" b="1" i="1" dirty="0">
                <a:solidFill>
                  <a:srgbClr val="002060"/>
                </a:solidFill>
                <a:latin typeface="Arial"/>
              </a:rPr>
              <a:t>Training Data</a:t>
            </a:r>
          </a:p>
        </p:txBody>
      </p:sp>
      <p:sp>
        <p:nvSpPr>
          <p:cNvPr id="22532" name="Text Box 28"/>
          <p:cNvSpPr txBox="1">
            <a:spLocks noChangeArrowheads="1"/>
          </p:cNvSpPr>
          <p:nvPr/>
        </p:nvSpPr>
        <p:spPr bwMode="auto">
          <a:xfrm>
            <a:off x="5060158" y="2380060"/>
            <a:ext cx="2612231" cy="307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00" b="1">
                <a:solidFill>
                  <a:srgbClr val="003399"/>
                </a:solidFill>
              </a:rPr>
              <a:t>1.	Select inputs.</a:t>
            </a:r>
          </a:p>
          <a:p>
            <a:endParaRPr lang="en-US" altLang="en-US" sz="900" b="1">
              <a:solidFill>
                <a:srgbClr val="003399"/>
              </a:solidFill>
            </a:endParaRPr>
          </a:p>
          <a:p>
            <a:r>
              <a:rPr lang="en-US" altLang="en-US" sz="1500" b="1">
                <a:solidFill>
                  <a:srgbClr val="C0C0C0"/>
                </a:solidFill>
              </a:rPr>
              <a:t>2.	Select </a:t>
            </a:r>
            <a:r>
              <a:rPr lang="en-US" altLang="en-US" sz="1500" b="1" i="1">
                <a:solidFill>
                  <a:srgbClr val="C0C0C0"/>
                </a:solidFill>
              </a:rPr>
              <a:t>k</a:t>
            </a:r>
            <a:r>
              <a:rPr lang="en-US" altLang="en-US" sz="1500" b="1">
                <a:solidFill>
                  <a:srgbClr val="C0C0C0"/>
                </a:solidFill>
              </a:rPr>
              <a:t> cluster centers.</a:t>
            </a:r>
          </a:p>
          <a:p>
            <a:endParaRPr lang="en-US" altLang="en-US" sz="900" b="1">
              <a:solidFill>
                <a:srgbClr val="C0C0C0"/>
              </a:solidFill>
            </a:endParaRPr>
          </a:p>
          <a:p>
            <a:r>
              <a:rPr lang="en-US" altLang="en-US" sz="1500" b="1">
                <a:solidFill>
                  <a:srgbClr val="C0C0C0"/>
                </a:solidFill>
              </a:rPr>
              <a:t>3.	Assign cases to closest center.</a:t>
            </a:r>
          </a:p>
          <a:p>
            <a:endParaRPr lang="en-US" altLang="en-US" sz="750" b="1">
              <a:solidFill>
                <a:srgbClr val="C0C0C0"/>
              </a:solidFill>
            </a:endParaRPr>
          </a:p>
          <a:p>
            <a:r>
              <a:rPr lang="en-US" altLang="en-US" sz="1500" b="1">
                <a:solidFill>
                  <a:srgbClr val="C0C0C0"/>
                </a:solidFill>
              </a:rPr>
              <a:t>4.	Update cluster centers.</a:t>
            </a:r>
          </a:p>
          <a:p>
            <a:endParaRPr lang="en-US" altLang="en-US" sz="900" b="1">
              <a:solidFill>
                <a:srgbClr val="C0C0C0"/>
              </a:solidFill>
            </a:endParaRPr>
          </a:p>
          <a:p>
            <a:r>
              <a:rPr lang="en-US" altLang="en-US" sz="1500" b="1">
                <a:solidFill>
                  <a:srgbClr val="C0C0C0"/>
                </a:solidFill>
              </a:rPr>
              <a:t>5.	Re-assign cases.</a:t>
            </a:r>
          </a:p>
          <a:p>
            <a:endParaRPr lang="en-US" altLang="en-US" sz="900" b="1">
              <a:solidFill>
                <a:srgbClr val="C0C0C0"/>
              </a:solidFill>
            </a:endParaRPr>
          </a:p>
          <a:p>
            <a:r>
              <a:rPr lang="en-US" altLang="en-US" sz="1500" b="1">
                <a:solidFill>
                  <a:srgbClr val="C0C0C0"/>
                </a:solidFill>
              </a:rPr>
              <a:t>6.	Repeat steps 4 and 5</a:t>
            </a:r>
          </a:p>
          <a:p>
            <a:r>
              <a:rPr lang="en-US" altLang="en-US" sz="1500" b="1">
                <a:solidFill>
                  <a:srgbClr val="C0C0C0"/>
                </a:solidFill>
              </a:rPr>
              <a:t>	until convergence.</a:t>
            </a:r>
          </a:p>
        </p:txBody>
      </p:sp>
      <p:pic>
        <p:nvPicPr>
          <p:cNvPr id="22533" name="Picture 8" descr="C:\Documents and Settings\kaperk\Desktop\Picture1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4" y="2016919"/>
            <a:ext cx="3150394" cy="3044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413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8" descr="C:\Documents and Settings\kaperk\Desktop\Picture1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4" y="2016919"/>
            <a:ext cx="3150394" cy="3044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51575" y="1106725"/>
            <a:ext cx="7200900" cy="566507"/>
          </a:xfrm>
        </p:spPr>
        <p:txBody>
          <a:bodyPr/>
          <a:lstStyle/>
          <a:p>
            <a:pPr eaLnBrk="1" hangingPunct="1"/>
            <a:r>
              <a:rPr lang="en-US" altLang="en-US" i="1" dirty="0"/>
              <a:t>k</a:t>
            </a:r>
            <a:r>
              <a:rPr lang="en-US" altLang="en-US" dirty="0"/>
              <a:t>-means clustering algorithm</a:t>
            </a:r>
          </a:p>
        </p:txBody>
      </p:sp>
      <p:sp>
        <p:nvSpPr>
          <p:cNvPr id="23556" name="Rectangle 14"/>
          <p:cNvSpPr>
            <a:spLocks noChangeArrowheads="1"/>
          </p:cNvSpPr>
          <p:nvPr/>
        </p:nvSpPr>
        <p:spPr bwMode="auto">
          <a:xfrm>
            <a:off x="2448970" y="1657350"/>
            <a:ext cx="1655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800" b="1" i="1">
                <a:solidFill>
                  <a:srgbClr val="003399"/>
                </a:solidFill>
              </a:rPr>
              <a:t>Training Data</a:t>
            </a:r>
          </a:p>
        </p:txBody>
      </p:sp>
      <p:sp>
        <p:nvSpPr>
          <p:cNvPr id="23557" name="Text Box 15"/>
          <p:cNvSpPr txBox="1">
            <a:spLocks noChangeArrowheads="1"/>
          </p:cNvSpPr>
          <p:nvPr/>
        </p:nvSpPr>
        <p:spPr bwMode="auto">
          <a:xfrm>
            <a:off x="5060158" y="2380060"/>
            <a:ext cx="2612231" cy="307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00" b="1">
                <a:solidFill>
                  <a:srgbClr val="C0C0C0"/>
                </a:solidFill>
              </a:rPr>
              <a:t>1.	Select inputs.</a:t>
            </a:r>
          </a:p>
          <a:p>
            <a:endParaRPr lang="en-US" altLang="en-US" sz="900" b="1">
              <a:solidFill>
                <a:srgbClr val="003399"/>
              </a:solidFill>
            </a:endParaRPr>
          </a:p>
          <a:p>
            <a:r>
              <a:rPr lang="en-US" altLang="en-US" sz="1500" b="1">
                <a:solidFill>
                  <a:srgbClr val="003399"/>
                </a:solidFill>
              </a:rPr>
              <a:t>2.	Select </a:t>
            </a:r>
            <a:r>
              <a:rPr lang="en-US" altLang="en-US" sz="1500" b="1" i="1">
                <a:solidFill>
                  <a:srgbClr val="003399"/>
                </a:solidFill>
              </a:rPr>
              <a:t>k</a:t>
            </a:r>
            <a:r>
              <a:rPr lang="en-US" altLang="en-US" sz="1500" b="1">
                <a:solidFill>
                  <a:srgbClr val="003399"/>
                </a:solidFill>
              </a:rPr>
              <a:t> cluster centers.</a:t>
            </a:r>
          </a:p>
          <a:p>
            <a:endParaRPr lang="en-US" altLang="en-US" sz="900" b="1">
              <a:solidFill>
                <a:srgbClr val="003399"/>
              </a:solidFill>
            </a:endParaRPr>
          </a:p>
          <a:p>
            <a:r>
              <a:rPr lang="en-US" altLang="en-US" sz="1500" b="1">
                <a:solidFill>
                  <a:srgbClr val="C0C0C0"/>
                </a:solidFill>
              </a:rPr>
              <a:t>3.	Assign cases to closest center.</a:t>
            </a:r>
          </a:p>
          <a:p>
            <a:endParaRPr lang="en-US" altLang="en-US" sz="750" b="1">
              <a:solidFill>
                <a:srgbClr val="C0C0C0"/>
              </a:solidFill>
            </a:endParaRPr>
          </a:p>
          <a:p>
            <a:r>
              <a:rPr lang="en-US" altLang="en-US" sz="1500" b="1">
                <a:solidFill>
                  <a:srgbClr val="C0C0C0"/>
                </a:solidFill>
              </a:rPr>
              <a:t>4.	Update cluster centers.</a:t>
            </a:r>
          </a:p>
          <a:p>
            <a:endParaRPr lang="en-US" altLang="en-US" sz="900" b="1">
              <a:solidFill>
                <a:srgbClr val="C0C0C0"/>
              </a:solidFill>
            </a:endParaRPr>
          </a:p>
          <a:p>
            <a:r>
              <a:rPr lang="en-US" altLang="en-US" sz="1500" b="1">
                <a:solidFill>
                  <a:srgbClr val="C0C0C0"/>
                </a:solidFill>
              </a:rPr>
              <a:t>5.	Re-assign cases.</a:t>
            </a:r>
          </a:p>
          <a:p>
            <a:endParaRPr lang="en-US" altLang="en-US" sz="900" b="1">
              <a:solidFill>
                <a:srgbClr val="C0C0C0"/>
              </a:solidFill>
            </a:endParaRPr>
          </a:p>
          <a:p>
            <a:r>
              <a:rPr lang="en-US" altLang="en-US" sz="1500" b="1">
                <a:solidFill>
                  <a:srgbClr val="C0C0C0"/>
                </a:solidFill>
              </a:rPr>
              <a:t>6.	Repeat steps 4 and 5</a:t>
            </a:r>
          </a:p>
          <a:p>
            <a:r>
              <a:rPr lang="en-US" altLang="en-US" sz="1500" b="1">
                <a:solidFill>
                  <a:srgbClr val="C0C0C0"/>
                </a:solidFill>
              </a:rPr>
              <a:t>	until convergence.</a:t>
            </a:r>
          </a:p>
        </p:txBody>
      </p:sp>
      <p:sp>
        <p:nvSpPr>
          <p:cNvPr id="23558" name="Rectangle 14"/>
          <p:cNvSpPr>
            <a:spLocks noChangeArrowheads="1"/>
          </p:cNvSpPr>
          <p:nvPr/>
        </p:nvSpPr>
        <p:spPr bwMode="auto">
          <a:xfrm>
            <a:off x="2977753" y="2949179"/>
            <a:ext cx="138113" cy="113109"/>
          </a:xfrm>
          <a:prstGeom prst="rect">
            <a:avLst/>
          </a:prstGeom>
          <a:solidFill>
            <a:srgbClr val="FF0000"/>
          </a:solidFill>
          <a:ln w="38100" algn="ctr">
            <a:solidFill>
              <a:srgbClr val="FFFFFF"/>
            </a:solidFill>
            <a:round/>
            <a:headEnd/>
            <a:tailEnd/>
          </a:ln>
        </p:spPr>
        <p:txBody>
          <a:bodyPr lIns="66675" tIns="66675" rIns="66675" bIns="66675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23559" name="Rectangle 17"/>
          <p:cNvSpPr>
            <a:spLocks noChangeArrowheads="1"/>
          </p:cNvSpPr>
          <p:nvPr/>
        </p:nvSpPr>
        <p:spPr bwMode="auto">
          <a:xfrm>
            <a:off x="4093370" y="2919414"/>
            <a:ext cx="136922" cy="111919"/>
          </a:xfrm>
          <a:prstGeom prst="rect">
            <a:avLst/>
          </a:prstGeom>
          <a:solidFill>
            <a:srgbClr val="FF0000"/>
          </a:solidFill>
          <a:ln w="38100" algn="ctr">
            <a:solidFill>
              <a:srgbClr val="FFFFFF"/>
            </a:solidFill>
            <a:round/>
            <a:headEnd/>
            <a:tailEnd/>
          </a:ln>
        </p:spPr>
        <p:txBody>
          <a:bodyPr lIns="66675" tIns="66675" rIns="66675" bIns="66675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23560" name="Rectangle 18"/>
          <p:cNvSpPr>
            <a:spLocks noChangeArrowheads="1"/>
          </p:cNvSpPr>
          <p:nvPr/>
        </p:nvSpPr>
        <p:spPr bwMode="auto">
          <a:xfrm>
            <a:off x="3923110" y="4185047"/>
            <a:ext cx="138113" cy="113109"/>
          </a:xfrm>
          <a:prstGeom prst="rect">
            <a:avLst/>
          </a:prstGeom>
          <a:solidFill>
            <a:srgbClr val="FF0000"/>
          </a:solidFill>
          <a:ln w="38100" algn="ctr">
            <a:solidFill>
              <a:srgbClr val="FFFFFF"/>
            </a:solidFill>
            <a:round/>
            <a:headEnd/>
            <a:tailEnd/>
          </a:ln>
        </p:spPr>
        <p:txBody>
          <a:bodyPr lIns="66675" tIns="66675" rIns="66675" bIns="66675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23561" name="Rectangle 19"/>
          <p:cNvSpPr>
            <a:spLocks noChangeArrowheads="1"/>
          </p:cNvSpPr>
          <p:nvPr/>
        </p:nvSpPr>
        <p:spPr bwMode="auto">
          <a:xfrm>
            <a:off x="2286001" y="4177904"/>
            <a:ext cx="136922" cy="113109"/>
          </a:xfrm>
          <a:prstGeom prst="rect">
            <a:avLst/>
          </a:prstGeom>
          <a:solidFill>
            <a:srgbClr val="FF0000"/>
          </a:solidFill>
          <a:ln w="38100" algn="ctr">
            <a:solidFill>
              <a:srgbClr val="FFFFFF"/>
            </a:solidFill>
            <a:round/>
            <a:headEnd/>
            <a:tailEnd/>
          </a:ln>
        </p:spPr>
        <p:txBody>
          <a:bodyPr lIns="66675" tIns="66675" rIns="66675" bIns="66675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23562" name="Rectangle 20"/>
          <p:cNvSpPr>
            <a:spLocks noChangeArrowheads="1"/>
          </p:cNvSpPr>
          <p:nvPr/>
        </p:nvSpPr>
        <p:spPr bwMode="auto">
          <a:xfrm>
            <a:off x="2939653" y="4056460"/>
            <a:ext cx="136922" cy="113109"/>
          </a:xfrm>
          <a:prstGeom prst="rect">
            <a:avLst/>
          </a:prstGeom>
          <a:solidFill>
            <a:srgbClr val="FF0000"/>
          </a:solidFill>
          <a:ln w="38100" algn="ctr">
            <a:solidFill>
              <a:srgbClr val="FFFFFF"/>
            </a:solidFill>
            <a:round/>
            <a:headEnd/>
            <a:tailEnd/>
          </a:ln>
        </p:spPr>
        <p:txBody>
          <a:bodyPr lIns="66675" tIns="66675" rIns="66675" bIns="66675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73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CFC4-4FED-4F4B-9FAD-C9EF69F2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66" y="685799"/>
            <a:ext cx="7200900" cy="857250"/>
          </a:xfrm>
        </p:spPr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7656F96-EA33-4149-AE7C-955B58D9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63" y="1762198"/>
            <a:ext cx="6053853" cy="35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9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CFC4-4FED-4F4B-9FAD-C9EF69F2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66" y="685799"/>
            <a:ext cx="7200900" cy="857250"/>
          </a:xfrm>
        </p:spPr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7656F96-EA33-4149-AE7C-955B58D9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63" y="1762198"/>
            <a:ext cx="6053853" cy="35527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1FD91F-325F-4946-825B-5B9EBD70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663" y="1762198"/>
            <a:ext cx="6053853" cy="35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1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CFC4-4FED-4F4B-9FAD-C9EF69F2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66" y="685799"/>
            <a:ext cx="7200900" cy="857250"/>
          </a:xfrm>
        </p:spPr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986F5-8BB2-4B9C-B65E-1ED27143B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63" y="1762198"/>
            <a:ext cx="5854347" cy="343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3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CFC4-4FED-4F4B-9FAD-C9EF69F2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66" y="685799"/>
            <a:ext cx="7200900" cy="857250"/>
          </a:xfrm>
        </p:spPr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B983C-F447-46AC-81C4-746491E7B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64" y="1762198"/>
            <a:ext cx="5879590" cy="345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7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CFC4-4FED-4F4B-9FAD-C9EF69F2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66" y="685799"/>
            <a:ext cx="7200900" cy="857250"/>
          </a:xfrm>
        </p:spPr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CB87E-B2FD-447B-9F81-D185C6E88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05" y="1762198"/>
            <a:ext cx="5909333" cy="34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8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SUBSTITUTION_ID" val="{B489CBF9-885F-4CB7-9DFF-CA19D9CDB2B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SUBSTITUTION_ID" val="{E44C0B3A-120E-4E4A-828A-3FEA0D12F88B}"/>
</p:tagLst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28238</TotalTime>
  <Words>176</Words>
  <Application>Microsoft Office PowerPoint</Application>
  <PresentationFormat>On-screen Show (4:3)</PresentationFormat>
  <Paragraphs>62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Franklin Gothic Book</vt:lpstr>
      <vt:lpstr>Rockwell</vt:lpstr>
      <vt:lpstr>Wingdings</vt:lpstr>
      <vt:lpstr>Advantage WFU Gray</vt:lpstr>
      <vt:lpstr>Custom Design</vt:lpstr>
      <vt:lpstr>K-Means Clustering</vt:lpstr>
      <vt:lpstr>K-Means Clustering</vt:lpstr>
      <vt:lpstr>k-means clustering algorithm</vt:lpstr>
      <vt:lpstr>k-means clustering algorithm</vt:lpstr>
      <vt:lpstr>K-means clustering algorithm</vt:lpstr>
      <vt:lpstr>K-means clustering algorithm</vt:lpstr>
      <vt:lpstr>K-means clustering algorithm</vt:lpstr>
      <vt:lpstr>K-means clustering algorithm</vt:lpstr>
      <vt:lpstr>K-means clustering algorithm</vt:lpstr>
      <vt:lpstr>K-means clustering algorithm</vt:lpstr>
      <vt:lpstr>K-means clustering algorithm</vt:lpstr>
      <vt:lpstr>K-means clustering algorithm</vt:lpstr>
      <vt:lpstr>K-means clustering algorithm</vt:lpstr>
      <vt:lpstr>K-means clustering algorithm</vt:lpstr>
      <vt:lpstr>K-means clustering algorithm</vt:lpstr>
      <vt:lpstr>K-means clustering algorithm</vt:lpstr>
      <vt:lpstr>K-means clustering algorithm</vt:lpstr>
      <vt:lpstr>Comments on the K-Means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Balan, Tonya E.</cp:lastModifiedBy>
  <cp:revision>1064</cp:revision>
  <cp:lastPrinted>2016-10-04T20:26:21Z</cp:lastPrinted>
  <dcterms:created xsi:type="dcterms:W3CDTF">2014-09-07T15:36:25Z</dcterms:created>
  <dcterms:modified xsi:type="dcterms:W3CDTF">2020-11-03T19:57:03Z</dcterms:modified>
</cp:coreProperties>
</file>